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3"/>
  </p:notesMasterIdLst>
  <p:sldIdLst>
    <p:sldId id="442" r:id="rId3"/>
    <p:sldId id="438" r:id="rId4"/>
    <p:sldId id="439" r:id="rId5"/>
    <p:sldId id="448" r:id="rId6"/>
    <p:sldId id="449" r:id="rId7"/>
    <p:sldId id="443" r:id="rId8"/>
    <p:sldId id="444" r:id="rId9"/>
    <p:sldId id="445" r:id="rId10"/>
    <p:sldId id="446" r:id="rId11"/>
    <p:sldId id="447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C" initials="XC" lastIdx="4" clrIdx="0"/>
  <p:cmAuthor id="1" name="11610" initials="1" lastIdx="1" clrIdx="0"/>
  <p:cmAuthor id="2000" name="KANG NS_eYNrvUBR" initials="authorId_509647570" lastIdx="0" clrIdx="0"/>
  <p:cmAuthor id="2001" name="毕博_yuqqbmUB" initials="authorId_652087718" lastIdx="3320115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0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9212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44260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29" y="793073"/>
            <a:ext cx="12313281" cy="1549678"/>
          </a:xfrm>
          <a:prstGeom prst="rect">
            <a:avLst/>
          </a:prstGeom>
        </p:spPr>
      </p:pic>
      <p:pic>
        <p:nvPicPr>
          <p:cNvPr id="8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9" y="997027"/>
            <a:ext cx="1080000" cy="1106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677" y="1079646"/>
            <a:ext cx="2249269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2"/>
          <p:cNvSpPr txBox="1">
            <a:spLocks noChangeArrowheads="1"/>
          </p:cNvSpPr>
          <p:nvPr userDrawn="1"/>
        </p:nvSpPr>
        <p:spPr bwMode="auto">
          <a:xfrm>
            <a:off x="2091852" y="1826099"/>
            <a:ext cx="58052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1600" b="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Shenzhen International Graduate School, Tsinghua University</a:t>
            </a:r>
            <a:endParaRPr lang="zh-CN" altLang="en-US" sz="1600" b="0" dirty="0">
              <a:solidFill>
                <a:schemeClr val="bg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404946" y="1387696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深圳国际研究生院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pic>
        <p:nvPicPr>
          <p:cNvPr id="12" name="图片 12" descr="横排2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285" y="0"/>
            <a:ext cx="3144716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942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9137"/>
            <a:ext cx="10515600" cy="4277825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/>
              <a:t>YYYY/MM/DD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2" y="-18108"/>
            <a:ext cx="10594502" cy="476839"/>
          </a:xfrm>
          <a:prstGeom prst="rect">
            <a:avLst/>
          </a:prstGeom>
        </p:spPr>
      </p:pic>
      <p:pic>
        <p:nvPicPr>
          <p:cNvPr id="10" name="图片 9" descr="C:\Users\Administrator\Desktop\xbhs1.gif"/>
          <p:cNvPicPr/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9" r="28989" b="59123"/>
          <a:stretch>
            <a:fillRect/>
          </a:stretch>
        </p:blipFill>
        <p:spPr bwMode="auto">
          <a:xfrm>
            <a:off x="11679483" y="1099"/>
            <a:ext cx="4680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563" y="-2"/>
            <a:ext cx="1125708" cy="46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YYYY/MM/DD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C949-B8D7-470D-90D0-1E2E8872FC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jpe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jpe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tags" Target="../tags/tag11.xml"/><Relationship Id="rId19" Type="http://schemas.openxmlformats.org/officeDocument/2006/relationships/image" Target="../media/image15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4.xml"/><Relationship Id="rId7" Type="http://schemas.openxmlformats.org/officeDocument/2006/relationships/image" Target="../media/image1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9.jpeg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38241" y="491191"/>
            <a:ext cx="230632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数字孪生平台</a:t>
            </a:r>
          </a:p>
        </p:txBody>
      </p:sp>
      <p:grpSp>
        <p:nvGrpSpPr>
          <p:cNvPr id="104" name="组合 103"/>
          <p:cNvGrpSpPr/>
          <p:nvPr/>
        </p:nvGrpSpPr>
        <p:grpSpPr>
          <a:xfrm>
            <a:off x="6353810" y="3769360"/>
            <a:ext cx="5469890" cy="2019300"/>
            <a:chOff x="10006" y="5525"/>
            <a:chExt cx="8614" cy="3180"/>
          </a:xfrm>
        </p:grpSpPr>
        <p:grpSp>
          <p:nvGrpSpPr>
            <p:cNvPr id="80" name="组合 79"/>
            <p:cNvGrpSpPr/>
            <p:nvPr/>
          </p:nvGrpSpPr>
          <p:grpSpPr>
            <a:xfrm>
              <a:off x="10006" y="5525"/>
              <a:ext cx="8614" cy="3178"/>
              <a:chOff x="7729" y="2120"/>
              <a:chExt cx="8614" cy="3811"/>
            </a:xfrm>
          </p:grpSpPr>
          <p:sp>
            <p:nvSpPr>
              <p:cNvPr id="81" name="矩形 8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729" y="2832"/>
                <a:ext cx="8614" cy="309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0000">
                    <a:schemeClr val="bg1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微软雅黑" panose="020B0503020204020204" charset="-122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7729" y="2120"/>
                <a:ext cx="8612" cy="824"/>
                <a:chOff x="894" y="2121"/>
                <a:chExt cx="4834" cy="824"/>
              </a:xfrm>
            </p:grpSpPr>
            <p:sp>
              <p:nvSpPr>
                <p:cNvPr id="83" name="矩形 82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 rot="10800000" flipH="1">
                  <a:off x="894" y="2293"/>
                  <a:ext cx="4835" cy="528"/>
                </a:xfrm>
                <a:prstGeom prst="rect">
                  <a:avLst/>
                </a:prstGeom>
                <a:solidFill>
                  <a:srgbClr val="840E8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4000" b="1" dirty="0">
                    <a:solidFill>
                      <a:srgbClr val="840E86"/>
                    </a:solidFill>
                    <a:latin typeface="Tahoma" panose="020B0604030504040204" pitchFamily="34" charset="0"/>
                    <a:ea typeface="微软雅黑" panose="020B0503020204020204" charset="-122"/>
                  </a:endParaRPr>
                </a:p>
              </p:txBody>
            </p:sp>
            <p:sp>
              <p:nvSpPr>
                <p:cNvPr id="84" name="矩形 83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995" y="2121"/>
                  <a:ext cx="4633" cy="82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600" b="1" dirty="0">
                      <a:latin typeface="微软雅黑" panose="020B0503020204020204" charset="-122"/>
                      <a:ea typeface="微软雅黑" panose="020B0503020204020204" charset="-122"/>
                      <a:sym typeface="微软雅黑" panose="020B0503020204020204" charset="-122"/>
                    </a:rPr>
                    <a:t>工件表面粗糙度测量</a:t>
                  </a:r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10592" y="6223"/>
              <a:ext cx="5057" cy="2008"/>
              <a:chOff x="13770" y="8640"/>
              <a:chExt cx="5057" cy="2008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13770" y="8640"/>
                <a:ext cx="3050" cy="2008"/>
                <a:chOff x="14212" y="8640"/>
                <a:chExt cx="3050" cy="2008"/>
              </a:xfrm>
            </p:grpSpPr>
            <p:grpSp>
              <p:nvGrpSpPr>
                <p:cNvPr id="55" name="组合 54"/>
                <p:cNvGrpSpPr/>
                <p:nvPr/>
              </p:nvGrpSpPr>
              <p:grpSpPr>
                <a:xfrm>
                  <a:off x="14212" y="8694"/>
                  <a:ext cx="3050" cy="1954"/>
                  <a:chOff x="12617" y="8925"/>
                  <a:chExt cx="3050" cy="1954"/>
                </a:xfrm>
              </p:grpSpPr>
              <p:sp>
                <p:nvSpPr>
                  <p:cNvPr id="51" name="立方体 50"/>
                  <p:cNvSpPr/>
                  <p:nvPr/>
                </p:nvSpPr>
                <p:spPr>
                  <a:xfrm>
                    <a:off x="12617" y="10007"/>
                    <a:ext cx="3050" cy="873"/>
                  </a:xfrm>
                  <a:prstGeom prst="cube">
                    <a:avLst>
                      <a:gd name="adj" fmla="val 57731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立方体 49"/>
                  <p:cNvSpPr/>
                  <p:nvPr/>
                </p:nvSpPr>
                <p:spPr>
                  <a:xfrm>
                    <a:off x="12617" y="9645"/>
                    <a:ext cx="3050" cy="873"/>
                  </a:xfrm>
                  <a:prstGeom prst="cube">
                    <a:avLst>
                      <a:gd name="adj" fmla="val 57731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立方体 29"/>
                  <p:cNvSpPr/>
                  <p:nvPr/>
                </p:nvSpPr>
                <p:spPr>
                  <a:xfrm>
                    <a:off x="12617" y="9286"/>
                    <a:ext cx="3050" cy="873"/>
                  </a:xfrm>
                  <a:prstGeom prst="cube">
                    <a:avLst>
                      <a:gd name="adj" fmla="val 57731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立方体 48"/>
                  <p:cNvSpPr/>
                  <p:nvPr/>
                </p:nvSpPr>
                <p:spPr>
                  <a:xfrm>
                    <a:off x="12617" y="8925"/>
                    <a:ext cx="952" cy="873"/>
                  </a:xfrm>
                  <a:prstGeom prst="cube">
                    <a:avLst>
                      <a:gd name="adj" fmla="val 57731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4" name="平行四边形 53"/>
                <p:cNvSpPr/>
                <p:nvPr/>
              </p:nvSpPr>
              <p:spPr>
                <a:xfrm rot="8040000">
                  <a:off x="14421" y="8999"/>
                  <a:ext cx="983" cy="265"/>
                </a:xfrm>
                <a:prstGeom prst="parallelogram">
                  <a:avLst>
                    <a:gd name="adj" fmla="val 99855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平行四边形 55"/>
                <p:cNvSpPr/>
                <p:nvPr/>
              </p:nvSpPr>
              <p:spPr>
                <a:xfrm>
                  <a:off x="14655" y="9055"/>
                  <a:ext cx="2607" cy="523"/>
                </a:xfrm>
                <a:prstGeom prst="parallelogram">
                  <a:avLst>
                    <a:gd name="adj" fmla="val 96146"/>
                  </a:avLst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7" name="矩形 56"/>
              <p:cNvSpPr/>
              <p:nvPr/>
            </p:nvSpPr>
            <p:spPr>
              <a:xfrm>
                <a:off x="16988" y="9211"/>
                <a:ext cx="319" cy="278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6989" y="9848"/>
                <a:ext cx="319" cy="27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7313" y="9128"/>
                <a:ext cx="1514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>
                    <a:latin typeface="微软雅黑" panose="020B0503020204020204" charset="-122"/>
                    <a:ea typeface="微软雅黑" panose="020B0503020204020204" charset="-122"/>
                  </a:rPr>
                  <a:t>加工平面</a:t>
                </a: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7313" y="9848"/>
                <a:ext cx="1514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>
                    <a:latin typeface="微软雅黑" panose="020B0503020204020204" charset="-122"/>
                    <a:ea typeface="微软雅黑" panose="020B0503020204020204" charset="-122"/>
                  </a:rPr>
                  <a:t>测量平面</a:t>
                </a: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32" y="6473"/>
              <a:ext cx="1849" cy="1849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6081" y="8229"/>
              <a:ext cx="151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>
                  <a:latin typeface="微软雅黑" panose="020B0503020204020204" charset="-122"/>
                  <a:ea typeface="微软雅黑" panose="020B0503020204020204" charset="-122"/>
                </a:rPr>
                <a:t>粗糙度仪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137" y="8271"/>
              <a:ext cx="151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>
                  <a:latin typeface="微软雅黑" panose="020B0503020204020204" charset="-122"/>
                  <a:ea typeface="微软雅黑" panose="020B0503020204020204" charset="-122"/>
                </a:rPr>
                <a:t>加工工件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38455" y="1503045"/>
            <a:ext cx="5707380" cy="4256616"/>
            <a:chOff x="7729" y="2120"/>
            <a:chExt cx="8614" cy="8039"/>
          </a:xfrm>
        </p:grpSpPr>
        <p:sp>
          <p:nvSpPr>
            <p:cNvPr id="90" name="矩形 89"/>
            <p:cNvSpPr/>
            <p:nvPr>
              <p:custDataLst>
                <p:tags r:id="rId5"/>
              </p:custDataLst>
            </p:nvPr>
          </p:nvSpPr>
          <p:spPr bwMode="auto">
            <a:xfrm>
              <a:off x="7729" y="2832"/>
              <a:ext cx="8614" cy="732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70000">
                  <a:schemeClr val="bg1"/>
                </a:gs>
              </a:gsLst>
              <a:lin ang="2700000" scaled="1"/>
              <a:tileRect/>
            </a:gradFill>
            <a:ln w="3175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微软雅黑" panose="020B0503020204020204" charset="-122"/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7729" y="2120"/>
              <a:ext cx="8612" cy="824"/>
              <a:chOff x="894" y="2121"/>
              <a:chExt cx="4834" cy="824"/>
            </a:xfrm>
          </p:grpSpPr>
          <p:sp>
            <p:nvSpPr>
              <p:cNvPr id="92" name="矩形 91"/>
              <p:cNvSpPr/>
              <p:nvPr>
                <p:custDataLst>
                  <p:tags r:id="rId6"/>
                </p:custDataLst>
              </p:nvPr>
            </p:nvSpPr>
            <p:spPr bwMode="auto">
              <a:xfrm rot="10800000" flipH="1">
                <a:off x="894" y="2293"/>
                <a:ext cx="4835" cy="528"/>
              </a:xfrm>
              <a:prstGeom prst="rect">
                <a:avLst/>
              </a:prstGeom>
              <a:solidFill>
                <a:srgbClr val="840E8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4000" b="1" dirty="0">
                  <a:solidFill>
                    <a:srgbClr val="840E86"/>
                  </a:solidFill>
                  <a:latin typeface="Tahoma" panose="020B060403050404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93" name="矩形 92"/>
              <p:cNvSpPr/>
              <p:nvPr>
                <p:custDataLst>
                  <p:tags r:id="rId7"/>
                </p:custDataLst>
              </p:nvPr>
            </p:nvSpPr>
            <p:spPr>
              <a:xfrm>
                <a:off x="995" y="2121"/>
                <a:ext cx="4633" cy="8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加工过程物理信号测量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74345" y="2026920"/>
            <a:ext cx="3738880" cy="3633444"/>
            <a:chOff x="11559" y="2115"/>
            <a:chExt cx="6373" cy="6004"/>
          </a:xfrm>
        </p:grpSpPr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>
              <a:off x="11559" y="2115"/>
              <a:ext cx="6373" cy="5497"/>
              <a:chOff x="617" y="3087"/>
              <a:chExt cx="5466" cy="4715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13"/>
              <a:srcRect l="162" t="1488" r="28505" b="16464"/>
              <a:stretch>
                <a:fillRect/>
              </a:stretch>
            </p:blipFill>
            <p:spPr>
              <a:xfrm>
                <a:off x="617" y="3087"/>
                <a:ext cx="5466" cy="4715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</p:pic>
          <p:cxnSp>
            <p:nvCxnSpPr>
              <p:cNvPr id="13" name="直接连接符 12"/>
              <p:cNvCxnSpPr/>
              <p:nvPr/>
            </p:nvCxnSpPr>
            <p:spPr>
              <a:xfrm>
                <a:off x="2106" y="3779"/>
                <a:ext cx="1231" cy="455"/>
              </a:xfrm>
              <a:prstGeom prst="line">
                <a:avLst/>
              </a:prstGeom>
              <a:ln w="12700" cap="flat" cmpd="sng">
                <a:solidFill>
                  <a:schemeClr val="bg1"/>
                </a:solidFill>
                <a:prstDash val="dash"/>
                <a:miter lim="800000"/>
                <a:headEnd type="none"/>
                <a:tailEnd type="oval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2106" y="4564"/>
                <a:ext cx="1231" cy="455"/>
              </a:xfrm>
              <a:prstGeom prst="line">
                <a:avLst/>
              </a:prstGeom>
              <a:ln w="12700" cap="flat" cmpd="sng">
                <a:solidFill>
                  <a:schemeClr val="bg1"/>
                </a:solidFill>
                <a:prstDash val="dash"/>
                <a:miter lim="800000"/>
                <a:headEnd type="none"/>
                <a:tailEnd type="oval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2106" y="5298"/>
                <a:ext cx="1231" cy="455"/>
              </a:xfrm>
              <a:prstGeom prst="line">
                <a:avLst/>
              </a:prstGeom>
              <a:ln w="12700" cap="flat" cmpd="sng">
                <a:solidFill>
                  <a:schemeClr val="bg1"/>
                </a:solidFill>
                <a:prstDash val="dash"/>
                <a:miter lim="800000"/>
                <a:headEnd type="none"/>
                <a:tailEnd type="oval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5" idx="3"/>
              </p:cNvCxnSpPr>
              <p:nvPr/>
            </p:nvCxnSpPr>
            <p:spPr>
              <a:xfrm>
                <a:off x="2106" y="5973"/>
                <a:ext cx="1231" cy="326"/>
              </a:xfrm>
              <a:prstGeom prst="line">
                <a:avLst/>
              </a:prstGeom>
              <a:ln w="12700" cap="flat" cmpd="sng">
                <a:solidFill>
                  <a:schemeClr val="bg1"/>
                </a:solidFill>
                <a:prstDash val="dash"/>
                <a:miter lim="800000"/>
                <a:headEnd type="none"/>
                <a:tailEnd type="oval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874" y="3490"/>
                <a:ext cx="1232" cy="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 fontAlgn="auto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工件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874" y="4234"/>
                <a:ext cx="1232" cy="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 fontAlgn="auto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夹具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74" y="4956"/>
                <a:ext cx="1232" cy="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 fontAlgn="auto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转接板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4" y="5778"/>
                <a:ext cx="1232" cy="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 fontAlgn="auto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测力仪</a:t>
                </a: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2860" y="7612"/>
              <a:ext cx="3538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</a:rPr>
                <a:t>切削信号采集平台</a:t>
              </a: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4326890" y="1952625"/>
            <a:ext cx="163131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主轴区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电流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功率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转速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振动</a:t>
            </a:r>
          </a:p>
        </p:txBody>
      </p:sp>
      <p:sp>
        <p:nvSpPr>
          <p:cNvPr id="98" name="箭头: 下 5"/>
          <p:cNvSpPr/>
          <p:nvPr/>
        </p:nvSpPr>
        <p:spPr>
          <a:xfrm rot="16200000" flipH="1">
            <a:off x="6021031" y="2618611"/>
            <a:ext cx="382791" cy="175853"/>
          </a:xfrm>
          <a:prstGeom prst="downArrow">
            <a:avLst>
              <a:gd name="adj1" fmla="val 50000"/>
              <a:gd name="adj2" fmla="val 60705"/>
            </a:avLst>
          </a:prstGeom>
          <a:gradFill flip="none" rotWithShape="1">
            <a:gsLst>
              <a:gs pos="1000">
                <a:srgbClr val="68AAE8">
                  <a:alpha val="0"/>
                </a:srgbClr>
              </a:gs>
              <a:gs pos="100000">
                <a:srgbClr val="68AAE8">
                  <a:alpha val="7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箭头: 下 5"/>
          <p:cNvSpPr/>
          <p:nvPr/>
        </p:nvSpPr>
        <p:spPr>
          <a:xfrm rot="16200000" flipH="1">
            <a:off x="6021031" y="4876671"/>
            <a:ext cx="382791" cy="175853"/>
          </a:xfrm>
          <a:prstGeom prst="downArrow">
            <a:avLst>
              <a:gd name="adj1" fmla="val 50000"/>
              <a:gd name="adj2" fmla="val 60705"/>
            </a:avLst>
          </a:prstGeom>
          <a:gradFill flip="none" rotWithShape="1">
            <a:gsLst>
              <a:gs pos="1000">
                <a:srgbClr val="68AAE8">
                  <a:alpha val="0"/>
                </a:srgbClr>
              </a:gs>
              <a:gs pos="100000">
                <a:srgbClr val="68AAE8">
                  <a:alpha val="7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28" name="组合 327"/>
          <p:cNvGrpSpPr/>
          <p:nvPr/>
        </p:nvGrpSpPr>
        <p:grpSpPr>
          <a:xfrm>
            <a:off x="1256665" y="6134035"/>
            <a:ext cx="9150984" cy="480883"/>
            <a:chOff x="2465" y="6511262"/>
            <a:chExt cx="9151059" cy="756643"/>
          </a:xfrm>
        </p:grpSpPr>
        <p:sp>
          <p:nvSpPr>
            <p:cNvPr id="329" name="矩形 328"/>
            <p:cNvSpPr/>
            <p:nvPr/>
          </p:nvSpPr>
          <p:spPr>
            <a:xfrm flipH="1">
              <a:off x="2563" y="6511263"/>
              <a:ext cx="9141437" cy="756642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 flipH="1">
              <a:off x="2465" y="6511262"/>
              <a:ext cx="9151059" cy="756642"/>
            </a:xfrm>
            <a:prstGeom prst="rect">
              <a:avLst/>
            </a:prstGeom>
            <a:gradFill>
              <a:gsLst>
                <a:gs pos="0">
                  <a:srgbClr val="840E87">
                    <a:alpha val="58000"/>
                  </a:srgbClr>
                </a:gs>
                <a:gs pos="100000">
                  <a:srgbClr val="840E86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测量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加工信号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刀具磨损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表面粗糙度的数字孪生刀具磨损监测平台开发</a:t>
              </a: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4326890" y="3763010"/>
            <a:ext cx="163131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切削区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切削力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温度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声发射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振动</a:t>
            </a:r>
          </a:p>
        </p:txBody>
      </p:sp>
      <p:grpSp>
        <p:nvGrpSpPr>
          <p:cNvPr id="105" name="组合 104"/>
          <p:cNvGrpSpPr/>
          <p:nvPr/>
        </p:nvGrpSpPr>
        <p:grpSpPr>
          <a:xfrm>
            <a:off x="6353810" y="1503045"/>
            <a:ext cx="5469890" cy="2122170"/>
            <a:chOff x="10006" y="1947"/>
            <a:chExt cx="8614" cy="3342"/>
          </a:xfrm>
        </p:grpSpPr>
        <p:grpSp>
          <p:nvGrpSpPr>
            <p:cNvPr id="46" name="组合 45"/>
            <p:cNvGrpSpPr/>
            <p:nvPr/>
          </p:nvGrpSpPr>
          <p:grpSpPr>
            <a:xfrm>
              <a:off x="10006" y="1947"/>
              <a:ext cx="8614" cy="3343"/>
              <a:chOff x="7729" y="2120"/>
              <a:chExt cx="8614" cy="4009"/>
            </a:xfrm>
          </p:grpSpPr>
          <p:sp>
            <p:nvSpPr>
              <p:cNvPr id="45" name="矩形 44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7729" y="2832"/>
                <a:ext cx="8614" cy="3297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0000">
                    <a:schemeClr val="bg1"/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微软雅黑" panose="020B0503020204020204" charset="-122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7729" y="2120"/>
                <a:ext cx="8612" cy="824"/>
                <a:chOff x="894" y="2121"/>
                <a:chExt cx="4834" cy="824"/>
              </a:xfrm>
            </p:grpSpPr>
            <p:sp>
              <p:nvSpPr>
                <p:cNvPr id="88" name="矩形 87"/>
                <p:cNvSpPr/>
                <p:nvPr>
                  <p:custDataLst>
                    <p:tags r:id="rId3"/>
                  </p:custDataLst>
                </p:nvPr>
              </p:nvSpPr>
              <p:spPr bwMode="auto">
                <a:xfrm rot="10800000" flipH="1">
                  <a:off x="894" y="2293"/>
                  <a:ext cx="4835" cy="528"/>
                </a:xfrm>
                <a:prstGeom prst="rect">
                  <a:avLst/>
                </a:prstGeom>
                <a:solidFill>
                  <a:srgbClr val="840E8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4000" b="1" dirty="0">
                    <a:solidFill>
                      <a:srgbClr val="840E86"/>
                    </a:solidFill>
                    <a:latin typeface="Tahoma" panose="020B0604030504040204" pitchFamily="34" charset="0"/>
                    <a:ea typeface="微软雅黑" panose="020B0503020204020204" charset="-122"/>
                  </a:endParaRPr>
                </a:p>
              </p:txBody>
            </p:sp>
            <p:sp>
              <p:nvSpPr>
                <p:cNvPr id="89" name="矩形 88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995" y="2121"/>
                  <a:ext cx="4633" cy="82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600" b="1" dirty="0">
                      <a:latin typeface="微软雅黑" panose="020B0503020204020204" charset="-122"/>
                      <a:ea typeface="微软雅黑" panose="020B0503020204020204" charset="-122"/>
                      <a:sym typeface="微软雅黑" panose="020B0503020204020204" charset="-122"/>
                    </a:rPr>
                    <a:t>刀具磨损在机测量</a:t>
                  </a:r>
                </a:p>
              </p:txBody>
            </p:sp>
          </p:grp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10489" y="2849"/>
              <a:ext cx="700" cy="174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5"/>
            <a:srcRect b="13595"/>
            <a:stretch>
              <a:fillRect/>
            </a:stretch>
          </p:blipFill>
          <p:spPr>
            <a:xfrm>
              <a:off x="12564" y="2770"/>
              <a:ext cx="1863" cy="1960"/>
            </a:xfrm>
            <a:prstGeom prst="rect">
              <a:avLst/>
            </a:prstGeom>
          </p:spPr>
        </p:pic>
        <p:sp>
          <p:nvSpPr>
            <p:cNvPr id="24" name="左箭头 23"/>
            <p:cNvSpPr/>
            <p:nvPr/>
          </p:nvSpPr>
          <p:spPr>
            <a:xfrm flipH="1">
              <a:off x="11608" y="3405"/>
              <a:ext cx="581" cy="311"/>
            </a:xfrm>
            <a:prstGeom prst="leftArrow">
              <a:avLst/>
            </a:prstGeom>
            <a:solidFill>
              <a:srgbClr val="840E87"/>
            </a:solidFill>
            <a:ln>
              <a:solidFill>
                <a:srgbClr val="840E87"/>
              </a:solidFill>
            </a:ln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275" y="4807"/>
              <a:ext cx="112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</a:rPr>
                <a:t>铣刀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294" y="4807"/>
              <a:ext cx="253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</a:rPr>
                <a:t>相机</a:t>
              </a:r>
              <a:r>
                <a:rPr lang="en-US" altLang="zh-CN" sz="1400" b="1"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</a:rPr>
                <a:t>镜头</a:t>
              </a:r>
              <a:r>
                <a:rPr lang="en-US" altLang="zh-CN" sz="1400" b="1"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</a:rPr>
                <a:t>光源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681" y="4807"/>
              <a:ext cx="253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</a:rPr>
                <a:t>刀具磨损带</a:t>
              </a:r>
            </a:p>
          </p:txBody>
        </p:sp>
        <p:grpSp>
          <p:nvGrpSpPr>
            <p:cNvPr id="47" name="组合 46"/>
            <p:cNvGrpSpPr>
              <a:grpSpLocks noChangeAspect="1"/>
            </p:cNvGrpSpPr>
            <p:nvPr/>
          </p:nvGrpSpPr>
          <p:grpSpPr>
            <a:xfrm>
              <a:off x="15488" y="2693"/>
              <a:ext cx="2335" cy="2036"/>
              <a:chOff x="6309" y="4114"/>
              <a:chExt cx="2724" cy="2375"/>
            </a:xfrm>
          </p:grpSpPr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09" y="4114"/>
                <a:ext cx="1304" cy="1183"/>
              </a:xfrm>
              <a:prstGeom prst="rect">
                <a:avLst/>
              </a:prstGeom>
            </p:spPr>
          </p:pic>
          <p:pic>
            <p:nvPicPr>
              <p:cNvPr id="39" name="图片 38" descr="1-2-1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29" y="4157"/>
                <a:ext cx="1304" cy="1127"/>
              </a:xfrm>
              <a:prstGeom prst="rect">
                <a:avLst/>
              </a:prstGeom>
            </p:spPr>
          </p:pic>
          <p:pic>
            <p:nvPicPr>
              <p:cNvPr id="40" name="图片 39" descr="90-2-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09" y="5353"/>
                <a:ext cx="1304" cy="1127"/>
              </a:xfrm>
              <a:prstGeom prst="rect">
                <a:avLst/>
              </a:prstGeom>
            </p:spPr>
          </p:pic>
          <p:pic>
            <p:nvPicPr>
              <p:cNvPr id="41" name="图片 40" descr="144-2-1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29" y="5363"/>
                <a:ext cx="1304" cy="1127"/>
              </a:xfrm>
              <a:prstGeom prst="rect">
                <a:avLst/>
              </a:prstGeom>
            </p:spPr>
          </p:pic>
        </p:grpSp>
        <p:sp>
          <p:nvSpPr>
            <p:cNvPr id="103" name="左箭头 102"/>
            <p:cNvSpPr/>
            <p:nvPr/>
          </p:nvSpPr>
          <p:spPr>
            <a:xfrm flipH="1">
              <a:off x="14753" y="3405"/>
              <a:ext cx="581" cy="311"/>
            </a:xfrm>
            <a:prstGeom prst="leftArrow">
              <a:avLst/>
            </a:prstGeom>
            <a:solidFill>
              <a:srgbClr val="840E87"/>
            </a:solidFill>
            <a:ln>
              <a:solidFill>
                <a:srgbClr val="840E87"/>
              </a:solidFill>
            </a:ln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6B863-211D-5927-79A6-8151AA10E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E0875-7D79-BE40-2390-D6B69707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3996AC-5088-8975-8C98-9DFC5EDA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B629B-5E19-E21B-538C-DB95A42C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6C3F1F-59A9-4FEC-94F7-4E95F23725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91" y="472786"/>
            <a:ext cx="7661564" cy="574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8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57926" y="448011"/>
            <a:ext cx="230632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耐恩特测力仪</a:t>
            </a: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491490" y="1294765"/>
            <a:ext cx="439039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系统搭建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测量仪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转接板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虎钳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工件组成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量程±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1000N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，采样频率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960Hz</a:t>
            </a: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6336665" y="1140460"/>
            <a:ext cx="439039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问题分析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加工过程存在剧烈振动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传感器（铝合金）存在刚度不足问题</a:t>
            </a:r>
          </a:p>
        </p:txBody>
      </p: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731520" y="2454910"/>
            <a:ext cx="4046855" cy="3388360"/>
            <a:chOff x="617" y="3111"/>
            <a:chExt cx="5466" cy="457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rcRect l="162" t="5810" r="28505" b="14553"/>
            <a:stretch>
              <a:fillRect/>
            </a:stretch>
          </p:blipFill>
          <p:spPr>
            <a:xfrm>
              <a:off x="617" y="3111"/>
              <a:ext cx="5466" cy="4577"/>
            </a:xfrm>
            <a:prstGeom prst="rect">
              <a:avLst/>
            </a:prstGeom>
          </p:spPr>
        </p:pic>
        <p:cxnSp>
          <p:nvCxnSpPr>
            <p:cNvPr id="13" name="直接连接符 12"/>
            <p:cNvCxnSpPr/>
            <p:nvPr/>
          </p:nvCxnSpPr>
          <p:spPr>
            <a:xfrm>
              <a:off x="2106" y="3779"/>
              <a:ext cx="1231" cy="455"/>
            </a:xfrm>
            <a:prstGeom prst="line">
              <a:avLst/>
            </a:prstGeom>
            <a:ln w="12700" cap="flat" cmpd="sng">
              <a:solidFill>
                <a:schemeClr val="bg1"/>
              </a:solidFill>
              <a:prstDash val="dash"/>
              <a:miter lim="800000"/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106" y="4388"/>
              <a:ext cx="1231" cy="455"/>
            </a:xfrm>
            <a:prstGeom prst="line">
              <a:avLst/>
            </a:prstGeom>
            <a:ln w="12700" cap="flat" cmpd="sng">
              <a:solidFill>
                <a:schemeClr val="bg1"/>
              </a:solidFill>
              <a:prstDash val="dash"/>
              <a:miter lim="800000"/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106" y="5019"/>
              <a:ext cx="1231" cy="455"/>
            </a:xfrm>
            <a:prstGeom prst="line">
              <a:avLst/>
            </a:prstGeom>
            <a:ln w="12700" cap="flat" cmpd="sng">
              <a:solidFill>
                <a:schemeClr val="bg1"/>
              </a:solidFill>
              <a:prstDash val="dash"/>
              <a:miter lim="800000"/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23" idx="3"/>
            </p:cNvCxnSpPr>
            <p:nvPr/>
          </p:nvCxnSpPr>
          <p:spPr>
            <a:xfrm>
              <a:off x="2106" y="5748"/>
              <a:ext cx="1231" cy="326"/>
            </a:xfrm>
            <a:prstGeom prst="line">
              <a:avLst/>
            </a:prstGeom>
            <a:ln w="12700" cap="flat" cmpd="sng">
              <a:solidFill>
                <a:schemeClr val="bg1"/>
              </a:solidFill>
              <a:prstDash val="dash"/>
              <a:miter lim="800000"/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874" y="3490"/>
              <a:ext cx="1232" cy="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/>
              <a:r>
                <a:rPr lang="zh-CN" altLang="en-US" sz="1200" b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钛合金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4" y="4124"/>
              <a:ext cx="1232" cy="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/>
              <a:r>
                <a:rPr lang="zh-CN" altLang="en-US" sz="1200" b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夹具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74" y="4677"/>
              <a:ext cx="1232" cy="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/>
              <a:r>
                <a:rPr lang="zh-CN" altLang="en-US" sz="1200" b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转接板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4" y="5562"/>
              <a:ext cx="1232" cy="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/>
              <a:r>
                <a:rPr lang="zh-CN" altLang="en-US" sz="1200" b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测力仪</a:t>
              </a: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407160" y="6026785"/>
            <a:ext cx="2246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切削力采集平台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6276340" y="4076065"/>
            <a:ext cx="4507230" cy="2232025"/>
            <a:chOff x="9979" y="3712"/>
            <a:chExt cx="7098" cy="3515"/>
          </a:xfrm>
        </p:grpSpPr>
        <p:grpSp>
          <p:nvGrpSpPr>
            <p:cNvPr id="47" name="组合 46"/>
            <p:cNvGrpSpPr/>
            <p:nvPr/>
          </p:nvGrpSpPr>
          <p:grpSpPr>
            <a:xfrm>
              <a:off x="9979" y="3712"/>
              <a:ext cx="7099" cy="3027"/>
              <a:chOff x="9814" y="3412"/>
              <a:chExt cx="7099" cy="3027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2" y="3412"/>
                <a:ext cx="7087" cy="1634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7"/>
              <a:srcRect r="41409"/>
              <a:stretch>
                <a:fillRect/>
              </a:stretch>
            </p:blipFill>
            <p:spPr>
              <a:xfrm>
                <a:off x="9822" y="5292"/>
                <a:ext cx="3086" cy="1147"/>
              </a:xfrm>
              <a:prstGeom prst="rect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8"/>
              <a:srcRect l="51577"/>
              <a:stretch>
                <a:fillRect/>
              </a:stretch>
            </p:blipFill>
            <p:spPr>
              <a:xfrm>
                <a:off x="13823" y="5271"/>
                <a:ext cx="3086" cy="1115"/>
              </a:xfrm>
              <a:prstGeom prst="rect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</p:pic>
          <p:cxnSp>
            <p:nvCxnSpPr>
              <p:cNvPr id="38" name="直接箭头连接符 37"/>
              <p:cNvCxnSpPr/>
              <p:nvPr/>
            </p:nvCxnSpPr>
            <p:spPr>
              <a:xfrm>
                <a:off x="12487" y="3566"/>
                <a:ext cx="2486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9" name="文本框 38"/>
              <p:cNvSpPr txBox="1"/>
              <p:nvPr/>
            </p:nvSpPr>
            <p:spPr>
              <a:xfrm>
                <a:off x="12906" y="3722"/>
                <a:ext cx="143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 fontAlgn="auto"/>
                <a:r>
                  <a:rPr lang="zh-CN" altLang="en-US" sz="1200" b="1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进给方向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1224" y="4285"/>
                <a:ext cx="1684" cy="43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4630" y="4296"/>
                <a:ext cx="1684" cy="43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 flipH="1">
                <a:off x="9814" y="4709"/>
                <a:ext cx="1410" cy="551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12889" y="4755"/>
                <a:ext cx="1" cy="531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>
                <a:off x="13814" y="4759"/>
                <a:ext cx="830" cy="489"/>
              </a:xfrm>
              <a:prstGeom prst="line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6310" y="4773"/>
                <a:ext cx="603" cy="475"/>
              </a:xfrm>
              <a:prstGeom prst="line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11734" y="6745"/>
              <a:ext cx="432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</a:rPr>
                <a:t>测力仪</a:t>
              </a:r>
              <a:r>
                <a:rPr lang="en-US" altLang="zh-CN" sz="1400" b="1"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</a:rPr>
                <a:t>转接板，存在明显振动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336665" y="2434590"/>
            <a:ext cx="4390992" cy="1619718"/>
            <a:chOff x="9830" y="7375"/>
            <a:chExt cx="7295" cy="2608"/>
          </a:xfrm>
        </p:grpSpPr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9830" y="7375"/>
              <a:ext cx="7295" cy="2008"/>
              <a:chOff x="6609" y="5025"/>
              <a:chExt cx="12104" cy="3332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09" y="5037"/>
                <a:ext cx="6060" cy="3321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53" y="5025"/>
                <a:ext cx="5961" cy="3333"/>
              </a:xfrm>
              <a:prstGeom prst="rect">
                <a:avLst/>
              </a:prstGeom>
            </p:spPr>
          </p:pic>
        </p:grpSp>
        <p:sp>
          <p:nvSpPr>
            <p:cNvPr id="50" name="文本框 49"/>
            <p:cNvSpPr txBox="1"/>
            <p:nvPr/>
          </p:nvSpPr>
          <p:spPr>
            <a:xfrm>
              <a:off x="11494" y="9489"/>
              <a:ext cx="4321" cy="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</a:rPr>
                <a:t>工艺系统，存在剧烈振动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0"/>
            <a:ext cx="96208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8A0C8-31A7-89E1-B6B7-2140AE5EA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47D9CD-E500-07D8-185F-8FF9D55B2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148F-BEEA-ABAB-D7CD-AA6A15A5F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1EB65D-4257-DD05-6D14-4632A2C43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0F5223-D3E3-0FE7-A141-79220620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AF4B4-DAB7-C106-EAE6-610043E96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524497-0A0A-039A-A534-5D81EFEB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E9447BE-F2D8-DA90-7E74-22CA70E82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89" y="750890"/>
            <a:ext cx="9362993" cy="53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5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1A09-7034-DCC8-1114-189690B0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C19D6-6F19-E7C2-7401-1D52C8DF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F8DFCE-61A7-4B52-4B1E-8B1D3BB7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84B6E-7D4B-5F92-D2FC-77C329A6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" name="2_机器人铣削演示">
            <a:hlinkClick r:id="" action="ppaction://media"/>
            <a:extLst>
              <a:ext uri="{FF2B5EF4-FFF2-40B4-BE49-F238E27FC236}">
                <a16:creationId xmlns:a16="http://schemas.microsoft.com/office/drawing/2014/main" id="{44CFB8C6-7FB6-259C-60B0-8B1486FDB5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471" y="66877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895B-3D15-439C-8402-E929E5E01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AFF9A6-8FAA-B16D-25F8-0CA6195DF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76637-E2A8-0A66-DD96-0C349F7C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F372AB-4621-D58D-2954-0261FF38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DB89D4-05CE-CF00-E70B-A8B6B1EB1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"/>
            <a:ext cx="12192000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8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86ABD-AA17-CBF1-4199-0AAF92F6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EAD40-2417-0799-0705-AF7E5239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YYYY/MM/DD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B82F3B-20EE-71AC-274E-04F05C79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姓名 </a:t>
            </a:r>
            <a:r>
              <a:rPr lang="en-US" altLang="zh-CN"/>
              <a:t>- </a:t>
            </a:r>
            <a:r>
              <a:rPr lang="zh-CN" altLang="en-US"/>
              <a:t>题目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85AD4-A520-4418-F102-582A977C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C949-B8D7-470D-90D0-1E2E8872FCB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598AA8-A544-B514-B9AF-2EAF3817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715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JlZTFmMjEyYjgwN2I2ZWY5NzhiZTYyNWVhODU5Mj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185</Words>
  <Application>Microsoft Office PowerPoint</Application>
  <PresentationFormat>宽屏</PresentationFormat>
  <Paragraphs>57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微软雅黑</vt:lpstr>
      <vt:lpstr>黑体</vt:lpstr>
      <vt:lpstr>Arial</vt:lpstr>
      <vt:lpstr>Calibri</vt:lpstr>
      <vt:lpstr>Calibri Light</vt:lpstr>
      <vt:lpstr>Tahoma</vt:lpstr>
      <vt:lpstr>Times New Roman</vt:lpstr>
      <vt:lpstr>Wingdings</vt:lpstr>
      <vt:lpstr>WPS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第一次组会汇报</dc:title>
  <dc:creator>康能生</dc:creator>
  <cp:lastModifiedBy>Zhen Zhu</cp:lastModifiedBy>
  <cp:revision>887</cp:revision>
  <dcterms:created xsi:type="dcterms:W3CDTF">2024-12-25T03:39:53Z</dcterms:created>
  <dcterms:modified xsi:type="dcterms:W3CDTF">2024-12-25T05:44:41Z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729B66A09A50F7B2897E6B67590952B4_43</vt:lpwstr>
  </property>
  <property fmtid="{D5CDD505-2E9C-101B-9397-08002B2CF9AE}" pid="3" name="KSOProductBuildVer">
    <vt:lpwstr>2052-6.14.0.8924</vt:lpwstr>
  </property>
</Properties>
</file>